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84" r:id="rId10"/>
    <p:sldId id="285" r:id="rId11"/>
    <p:sldId id="266" r:id="rId12"/>
    <p:sldId id="287" r:id="rId13"/>
    <p:sldId id="289" r:id="rId14"/>
    <p:sldId id="294" r:id="rId15"/>
    <p:sldId id="296" r:id="rId16"/>
    <p:sldId id="283" r:id="rId17"/>
    <p:sldId id="28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D0646A-6365-8DCD-AA3D-F5FD3DB7A247}" v="1288" dt="2025-06-22T07:04:44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2" autoAdjust="0"/>
    <p:restoredTop sz="81204" autoAdjust="0"/>
  </p:normalViewPr>
  <p:slideViewPr>
    <p:cSldViewPr snapToGrid="0">
      <p:cViewPr varScale="1">
        <p:scale>
          <a:sx n="69" d="100"/>
          <a:sy n="69" d="100"/>
        </p:scale>
        <p:origin x="11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F0184-BD19-4EF8-B41B-4FC77766F9C7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01CB9-9977-4CC7-91A3-3848CE3E5119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37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Times New Roman"/>
                <a:cs typeface="Times New Roman"/>
              </a:rPr>
              <a:t>Інвентаризацію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товарів</a:t>
            </a:r>
            <a:r>
              <a:rPr lang="en-US" sz="1200" dirty="0">
                <a:latin typeface="Times New Roman"/>
                <a:cs typeface="Times New Roman"/>
              </a:rPr>
              <a:t>: </a:t>
            </a:r>
            <a:r>
              <a:rPr lang="en-US" sz="1200" dirty="0" err="1">
                <a:latin typeface="Times New Roman"/>
                <a:cs typeface="Times New Roman"/>
              </a:rPr>
              <a:t>комплексне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управління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асортиментом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товарів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щоб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забезпечити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своєчасне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оновлення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доступність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продуктів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r>
              <a:rPr lang="en-US" sz="1200" dirty="0" err="1">
                <a:latin typeface="Times New Roman"/>
                <a:cs typeface="Times New Roman"/>
              </a:rPr>
              <a:t>Управління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замовленнями</a:t>
            </a:r>
            <a:r>
              <a:rPr lang="en-US" sz="1200" dirty="0">
                <a:latin typeface="Times New Roman"/>
                <a:cs typeface="Times New Roman"/>
              </a:rPr>
              <a:t>: </a:t>
            </a:r>
            <a:r>
              <a:rPr lang="en-US" sz="1200" dirty="0" err="1">
                <a:latin typeface="Times New Roman"/>
                <a:cs typeface="Times New Roman"/>
              </a:rPr>
              <a:t>автоматизація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процесів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оформлення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обробки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доставки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замовлень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що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дозволяє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скоротити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час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обслуговування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клієнтів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r>
              <a:rPr lang="en-US" sz="1200" dirty="0" err="1">
                <a:latin typeface="Times New Roman"/>
                <a:cs typeface="Times New Roman"/>
              </a:rPr>
              <a:t>Підвищення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рівня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обслуговування</a:t>
            </a:r>
            <a:r>
              <a:rPr lang="en-US" sz="1200" dirty="0">
                <a:latin typeface="Times New Roman"/>
                <a:cs typeface="Times New Roman"/>
              </a:rPr>
              <a:t>: </a:t>
            </a:r>
            <a:r>
              <a:rPr lang="en-US" sz="1200" dirty="0" err="1">
                <a:latin typeface="Times New Roman"/>
                <a:cs typeface="Times New Roman"/>
              </a:rPr>
              <a:t>створення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інтерактивних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елементів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які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сприятимуть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поліпшенню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взаємодії</a:t>
            </a:r>
            <a:r>
              <a:rPr lang="en-US" sz="1200" dirty="0">
                <a:latin typeface="Times New Roman"/>
                <a:cs typeface="Times New Roman"/>
              </a:rPr>
              <a:t> з </a:t>
            </a:r>
            <a:r>
              <a:rPr lang="en-US" sz="1200" dirty="0" err="1">
                <a:latin typeface="Times New Roman"/>
                <a:cs typeface="Times New Roman"/>
              </a:rPr>
              <a:t>клієнтами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їхньому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задоволенню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від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покупки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endParaRPr lang="uk-UA" sz="1200" dirty="0">
              <a:latin typeface="Times New Roman"/>
              <a:cs typeface="Times New Roman"/>
            </a:endParaRPr>
          </a:p>
          <a:p>
            <a:endParaRPr lang="uk-UA" sz="1200" dirty="0">
              <a:latin typeface="Times New Roman"/>
              <a:cs typeface="Times New Roman"/>
            </a:endParaRPr>
          </a:p>
          <a:p>
            <a:endParaRPr lang="uk-UA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cs typeface="Times New Roman"/>
              </a:rPr>
              <a:t>Рекомендаційна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система</a:t>
            </a:r>
            <a:r>
              <a:rPr lang="en-US" sz="1200" dirty="0">
                <a:latin typeface="Times New Roman"/>
                <a:cs typeface="Times New Roman"/>
              </a:rPr>
              <a:t>: </a:t>
            </a:r>
            <a:r>
              <a:rPr lang="en-US" sz="1200" dirty="0" err="1">
                <a:latin typeface="Times New Roman"/>
                <a:cs typeface="Times New Roman"/>
              </a:rPr>
              <a:t>формування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персоналізованих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рекомендацій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користувачів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на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основі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їхніх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попередніх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покупок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вподобань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що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покращує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споживчий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досвід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r>
              <a:rPr lang="en-US" sz="1200" dirty="0" err="1">
                <a:latin typeface="Times New Roman"/>
                <a:cs typeface="Times New Roman"/>
              </a:rPr>
              <a:t>Оптимізація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роботи</a:t>
            </a:r>
            <a:r>
              <a:rPr lang="en-US" sz="1200" dirty="0">
                <a:latin typeface="Times New Roman"/>
                <a:cs typeface="Times New Roman"/>
              </a:rPr>
              <a:t>: </a:t>
            </a:r>
            <a:r>
              <a:rPr lang="en-US" sz="1200" dirty="0" err="1">
                <a:latin typeface="Times New Roman"/>
                <a:cs typeface="Times New Roman"/>
              </a:rPr>
              <a:t>підвищення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ефективності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процесів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видачі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повернення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товарів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через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зручний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інтерфейс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адміністраторів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користувачів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1CB9-9977-4CC7-91A3-3848CE3E51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28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0" dirty="0">
                <a:ea typeface="+mn-lt"/>
                <a:cs typeface="+mn-lt"/>
              </a:rPr>
              <a:t>-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Зростаюча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конкуренція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: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На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ринку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вбудованої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кухонної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техніки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спостерігається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високий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рівень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конкуренції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що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вимагає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постійного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впровадження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нових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технологій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та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вдосконалення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продуктів</a:t>
            </a:r>
            <a:r>
              <a:rPr lang="en-US" sz="1200" dirty="0">
                <a:latin typeface="Times New Roman"/>
                <a:ea typeface="+mn-lt"/>
                <a:cs typeface="+mn-lt"/>
              </a:rPr>
              <a:t>.</a:t>
            </a:r>
          </a:p>
          <a:p>
            <a:r>
              <a:rPr lang="en-US" sz="1200" dirty="0">
                <a:latin typeface="Times New Roman"/>
                <a:ea typeface="+mn-lt"/>
                <a:cs typeface="+mn-lt"/>
              </a:rPr>
              <a:t>-  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Потреба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у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персоналізації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: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Споживачі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все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частіше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очікують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індивідуального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підходу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та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персоналізованих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рекомендацій</a:t>
            </a:r>
            <a:r>
              <a:rPr lang="en-US" sz="12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які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враховують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їхні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вподобання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та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стиль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життя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>
                <a:latin typeface="Times New Roman"/>
                <a:ea typeface="+mn-lt"/>
                <a:cs typeface="+mn-lt"/>
              </a:rPr>
              <a:t>-  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Управління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запасами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: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Ефективне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управління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запасами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є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критично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важливим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для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задоволення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попиту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і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зменшення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витрат</a:t>
            </a:r>
            <a:r>
              <a:rPr lang="en-US" sz="1200" dirty="0">
                <a:latin typeface="Times New Roman"/>
                <a:ea typeface="+mn-lt"/>
                <a:cs typeface="+mn-lt"/>
              </a:rPr>
              <a:t>.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Багато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магазинів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стикаються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з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переповненими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складами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або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нестачею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популярних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товарів</a:t>
            </a:r>
            <a:r>
              <a:rPr lang="en-US" sz="1200" dirty="0">
                <a:latin typeface="Times New Roman"/>
                <a:ea typeface="+mn-lt"/>
                <a:cs typeface="+mn-lt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>
                <a:latin typeface="Times New Roman"/>
                <a:ea typeface="+mn-lt"/>
                <a:cs typeface="+mn-lt"/>
              </a:rPr>
              <a:t>-  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Доступність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інформації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: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Споживачі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потребують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легкого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доступу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до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детальної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інформації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про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продукти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включаючи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огляди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порівняння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і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відгуки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.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Часто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ця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інформація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недостатня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або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важкодоступна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>
                <a:latin typeface="Times New Roman"/>
                <a:ea typeface="+mn-lt"/>
                <a:cs typeface="+mn-lt"/>
              </a:rPr>
              <a:t>-  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Екологічність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продукції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: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Зростаюча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усвідомленість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споживачів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щодо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впливу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побутової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техніки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на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довкілля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створює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вимоги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до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компаній</a:t>
            </a:r>
            <a:r>
              <a:rPr lang="en-US" sz="12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щоб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їх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продукти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були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екологічними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та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витривалими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>
                <a:latin typeface="Times New Roman"/>
                <a:ea typeface="+mn-lt"/>
                <a:cs typeface="+mn-lt"/>
              </a:rPr>
              <a:t>-  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Технологічна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відсталість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: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Багато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підприємств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не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використовують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сучасні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технології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для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автоматизації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процесів</a:t>
            </a:r>
            <a:r>
              <a:rPr lang="en-US" sz="12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що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призводить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до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зниження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продуктивності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і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конкурентоспроможності</a:t>
            </a:r>
            <a:r>
              <a:rPr lang="en-US" sz="1200" dirty="0">
                <a:latin typeface="Times New Roman"/>
                <a:ea typeface="+mn-lt"/>
                <a:cs typeface="+mn-lt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>
                <a:latin typeface="Times New Roman"/>
                <a:ea typeface="+mn-lt"/>
                <a:cs typeface="+mn-lt"/>
              </a:rPr>
              <a:t>- 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Високі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витрати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на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маркетинг</a:t>
            </a:r>
            <a:r>
              <a:rPr lang="en-US" sz="1200" dirty="0">
                <a:latin typeface="Times New Roman"/>
                <a:ea typeface="+mn-lt"/>
                <a:cs typeface="+mn-lt"/>
              </a:rPr>
              <a:t>: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Часом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витрати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на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рекламу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і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просування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товарів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перевищують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окупність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що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змушує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підприємства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шукати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нові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стратегії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для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залучення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споживачів</a:t>
            </a:r>
            <a:r>
              <a:rPr lang="en-US" sz="1200" dirty="0">
                <a:latin typeface="Times New Roman"/>
                <a:ea typeface="+mn-lt"/>
                <a:cs typeface="+mn-lt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1CB9-9977-4CC7-91A3-3848CE3E51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84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latin typeface="Times New Roman"/>
                <a:ea typeface="+mn-lt"/>
                <a:cs typeface="Times New Roman"/>
              </a:rPr>
              <a:t>Основні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учасники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ринку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вбудованої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кухонної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техніки</a:t>
            </a:r>
            <a:endParaRPr lang="en-US" sz="1400" dirty="0">
              <a:latin typeface="Times New Roman"/>
              <a:ea typeface="+mn-lt"/>
              <a:cs typeface="Times New Roman"/>
            </a:endParaRPr>
          </a:p>
          <a:p>
            <a:r>
              <a:rPr lang="en-US" sz="1400" dirty="0" err="1">
                <a:latin typeface="Times New Roman"/>
                <a:ea typeface="+mn-lt"/>
                <a:cs typeface="Times New Roman"/>
              </a:rPr>
              <a:t>Розетка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Один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з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найбільших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гравців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українському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ринку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електронної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комерції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 indent="0"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а)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Переваги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 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Широкий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асортимент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продукції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Зручний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інтерфейс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з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фільтрацією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параметрами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Система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лояльності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акційні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пропозиції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б)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Недоліки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Вищі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ціни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у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порівнянні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з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малими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магазинами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Можливі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затримки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у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доставці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через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високі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залишки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товарів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r>
              <a:rPr lang="en-US" sz="1400" dirty="0" err="1">
                <a:latin typeface="Times New Roman"/>
                <a:ea typeface="+mn-lt"/>
                <a:cs typeface="Times New Roman"/>
              </a:rPr>
              <a:t>Фокстрот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Великий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інтернет-магазин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з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акцентом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стабільні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ціни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 indent="0"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а)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Переваги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Конкурентоспроможні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ціни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Наявність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знижок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і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акцій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Широкі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можливості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доставки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б)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Недоліки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>
              <a:latin typeface="Times New Roman"/>
              <a:cs typeface="Times New Roman"/>
            </a:endParaRPr>
          </a:p>
          <a:p>
            <a:pPr marL="1428750" lvl="2" indent="-285750"/>
            <a:r>
              <a:rPr lang="en-US" sz="1400" dirty="0" err="1">
                <a:latin typeface="Times New Roman"/>
                <a:ea typeface="+mn-lt"/>
                <a:cs typeface="Times New Roman"/>
              </a:rPr>
              <a:t>Менший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фокус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преміум-сегмент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 marL="1428750" lvl="2" indent="-285750"/>
            <a:r>
              <a:rPr lang="en-US" sz="1400" dirty="0" err="1">
                <a:latin typeface="Times New Roman"/>
                <a:ea typeface="+mn-lt"/>
                <a:cs typeface="Times New Roman"/>
              </a:rPr>
              <a:t>Відсутність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детальної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інформації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про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деякі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товари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r>
              <a:rPr lang="en-US" sz="1400" dirty="0">
                <a:latin typeface="Times New Roman"/>
                <a:ea typeface="+mn-lt"/>
                <a:cs typeface="Times New Roman"/>
              </a:rPr>
              <a:t>Comfy.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Мережа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магазинів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з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акцентом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електроніку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побутову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техніку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 indent="0"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а)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Переваги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Широкий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асортимент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різними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ціновими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категоріями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Якісні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зображення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описи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товарів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Можливість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кредитування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розстрочок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б)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Недоліки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Затримки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в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обробці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замовлень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Обмежена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кількість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онлайн-консультацій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/>
          </a:p>
          <a:p>
            <a:pPr marL="0" indent="0">
              <a:buNone/>
            </a:pPr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r>
              <a:rPr lang="en-US" sz="1800" dirty="0">
                <a:latin typeface="Times New Roman"/>
                <a:cs typeface="Times New Roman"/>
              </a:rPr>
              <a:t>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1CB9-9977-4CC7-91A3-3848CE3E51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19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Times New Roman"/>
                <a:ea typeface="+mn-lt"/>
                <a:cs typeface="Times New Roman"/>
              </a:rPr>
              <a:t>Необхідно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розробити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інтерактивну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веб-платформу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для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управління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інтернет-магазином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що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спеціалізується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продажу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вбудованої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кухонної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техніки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Платформа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має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забезпечити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швидкий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і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зручний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доступ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до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продукції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відповідно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до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зростаючого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споживчого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попиту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якісну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техніку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Вона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повинна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стати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не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лише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комерційним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інструментом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але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й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якісним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українським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сервісом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для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задоволення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потреб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споживачів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ea typeface="+mn-lt"/>
                <a:cs typeface="Times New Roman"/>
              </a:rPr>
              <a:t>Основні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завдання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: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ea typeface="+mn-lt"/>
                <a:cs typeface="Times New Roman"/>
              </a:rPr>
              <a:t>Управління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асортиментом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: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ea typeface="+mn-lt"/>
                <a:cs typeface="Times New Roman"/>
              </a:rPr>
              <a:t>Реалізація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функцій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додавання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редагування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видалення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товарів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із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каталогу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Забезпечення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актуальності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інформації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про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продукцію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включаючи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ціни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характеристики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зображення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ea typeface="+mn-lt"/>
                <a:cs typeface="Times New Roman"/>
              </a:rPr>
              <a:t>Система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рекомендацій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: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ea typeface="+mn-lt"/>
                <a:cs typeface="Times New Roman"/>
              </a:rPr>
              <a:t>Аналіз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поведінки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користувачів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для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надання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персоналізованих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рекомендацій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що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підвищує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шанси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продаж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і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задоволення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клієнтів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Врахування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ринкових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трендів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і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новинок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ea typeface="+mn-lt"/>
                <a:cs typeface="Times New Roman"/>
              </a:rPr>
              <a:t>Інтуїтивно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зрозумілий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інтерфейс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: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ea typeface="+mn-lt"/>
                <a:cs typeface="Times New Roman"/>
              </a:rPr>
              <a:t>Розробка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простого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легкого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у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навігації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інтерфейсу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адаптованого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для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мобільних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пристроїв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ea typeface="+mn-lt"/>
                <a:cs typeface="Times New Roman"/>
              </a:rPr>
              <a:t>Кастомізація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платформи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: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ea typeface="+mn-lt"/>
                <a:cs typeface="Times New Roman"/>
              </a:rPr>
              <a:t>Впровадження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налаштувань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для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адаптації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платформи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під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різні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сектори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споживачів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включаючи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кастомізацію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дизайну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відображення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товарів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публікацію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новин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про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акції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cs typeface="Times New Roman"/>
              </a:rPr>
              <a:t>Очікувані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результати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cs typeface="Times New Roman"/>
              </a:rPr>
              <a:t>Запропоновані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рішення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сприятимуть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підвищенню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ефективності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зручності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використання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інтернет-магазину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позитивно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впливаючи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на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рівень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задоволеності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клієнтів</a:t>
            </a:r>
            <a:r>
              <a:rPr lang="en-US" sz="1200" dirty="0">
                <a:latin typeface="Times New Roman"/>
                <a:cs typeface="Times New Roman"/>
              </a:rPr>
              <a:t> і </a:t>
            </a:r>
            <a:r>
              <a:rPr lang="en-US" sz="1200" dirty="0" err="1">
                <a:latin typeface="Times New Roman"/>
                <a:cs typeface="Times New Roman"/>
              </a:rPr>
              <a:t>створюючи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позитивний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імідж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бренду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1CB9-9977-4CC7-91A3-3848CE3E51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67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Times New Roman"/>
                <a:cs typeface="Times New Roman"/>
              </a:rPr>
              <a:t>  </a:t>
            </a:r>
          </a:p>
          <a:p>
            <a:pPr marL="0" indent="0">
              <a:buNone/>
            </a:pPr>
            <a:endParaRPr lang="en-US" sz="1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200" dirty="0">
                <a:latin typeface="Times New Roman"/>
                <a:cs typeface="Times New Roman"/>
              </a:rPr>
              <a:t>1. </a:t>
            </a:r>
            <a:r>
              <a:rPr lang="en-US" sz="1200" dirty="0" err="1">
                <a:latin typeface="Times New Roman"/>
                <a:cs typeface="Times New Roman"/>
              </a:rPr>
              <a:t>Мови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програмування</a:t>
            </a:r>
            <a:endParaRPr lang="en-US" sz="1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200" dirty="0">
                <a:latin typeface="Times New Roman"/>
                <a:cs typeface="Times New Roman"/>
              </a:rPr>
              <a:t>а) JavaScript:</a:t>
            </a:r>
            <a:endParaRPr lang="en-US" dirty="0"/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Фронт-енд</a:t>
            </a:r>
            <a:r>
              <a:rPr lang="en-US" sz="1200" dirty="0">
                <a:latin typeface="Times New Roman"/>
                <a:cs typeface="Times New Roman"/>
              </a:rPr>
              <a:t>: </a:t>
            </a:r>
            <a:r>
              <a:rPr lang="en-US" sz="1200" dirty="0" err="1">
                <a:latin typeface="Times New Roman"/>
                <a:cs typeface="Times New Roman"/>
              </a:rPr>
              <a:t>використання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фреймворків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таких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як</a:t>
            </a:r>
            <a:r>
              <a:rPr lang="en-US" sz="1200" dirty="0">
                <a:latin typeface="Times New Roman"/>
                <a:cs typeface="Times New Roman"/>
              </a:rPr>
              <a:t> React,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створення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динамічного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інтерфейсу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Бек-енд</a:t>
            </a:r>
            <a:r>
              <a:rPr lang="en-US" sz="1200" dirty="0">
                <a:latin typeface="Times New Roman"/>
                <a:cs typeface="Times New Roman"/>
              </a:rPr>
              <a:t>: </a:t>
            </a:r>
            <a:r>
              <a:rPr lang="en-US" sz="1200" dirty="0" err="1">
                <a:latin typeface="Times New Roman"/>
                <a:cs typeface="Times New Roman"/>
              </a:rPr>
              <a:t>завдяки</a:t>
            </a:r>
            <a:r>
              <a:rPr lang="en-US" sz="1200" dirty="0">
                <a:latin typeface="Times New Roman"/>
                <a:cs typeface="Times New Roman"/>
              </a:rPr>
              <a:t> Node.js </a:t>
            </a:r>
            <a:r>
              <a:rPr lang="en-US" sz="1200" dirty="0" err="1">
                <a:latin typeface="Times New Roman"/>
                <a:cs typeface="Times New Roman"/>
              </a:rPr>
              <a:t>забезпечує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обробку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запитів</a:t>
            </a:r>
            <a:r>
              <a:rPr lang="en-US" sz="1200" dirty="0">
                <a:latin typeface="Times New Roman"/>
                <a:cs typeface="Times New Roman"/>
              </a:rPr>
              <a:t> і </a:t>
            </a:r>
            <a:r>
              <a:rPr lang="en-US" sz="1200" dirty="0" err="1">
                <a:latin typeface="Times New Roman"/>
                <a:cs typeface="Times New Roman"/>
              </a:rPr>
              <a:t>управління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даними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2. </a:t>
            </a:r>
            <a:r>
              <a:rPr lang="en-US" sz="1200" dirty="0" err="1">
                <a:latin typeface="Times New Roman"/>
                <a:cs typeface="Times New Roman"/>
              </a:rPr>
              <a:t>Фреймворки</a:t>
            </a:r>
            <a:endParaRPr lang="en-US" sz="12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а) React: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Використовується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розробки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інтерактивного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інтерфейсу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користувача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що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дозволяє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динамічно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оновлювати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контент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без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перезагрузки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сторінки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б) Node.js: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Забезпечує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середовище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виконання</a:t>
            </a:r>
            <a:r>
              <a:rPr lang="en-US" sz="1200" dirty="0">
                <a:latin typeface="Times New Roman"/>
                <a:cs typeface="Times New Roman"/>
              </a:rPr>
              <a:t> JavaScript </a:t>
            </a:r>
            <a:r>
              <a:rPr lang="en-US" sz="1200" dirty="0" err="1">
                <a:latin typeface="Times New Roman"/>
                <a:cs typeface="Times New Roman"/>
              </a:rPr>
              <a:t>на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серверній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стороні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що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дозволяє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інтегрувати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фронт-енд</a:t>
            </a:r>
            <a:r>
              <a:rPr lang="en-US" sz="1200" dirty="0">
                <a:latin typeface="Times New Roman"/>
                <a:cs typeface="Times New Roman"/>
              </a:rPr>
              <a:t> і </a:t>
            </a:r>
            <a:r>
              <a:rPr lang="en-US" sz="1200" dirty="0" err="1">
                <a:latin typeface="Times New Roman"/>
                <a:cs typeface="Times New Roman"/>
              </a:rPr>
              <a:t>бек-енд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частини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3. </a:t>
            </a:r>
            <a:r>
              <a:rPr lang="en-US" sz="1200" dirty="0" err="1">
                <a:latin typeface="Times New Roman"/>
                <a:cs typeface="Times New Roman"/>
              </a:rPr>
              <a:t>Бази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Даних</a:t>
            </a:r>
            <a:endParaRPr lang="en-US" sz="12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а) MySQL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Розробка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реляційних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або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документних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баз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даних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зберігання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інформації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користувачів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товари</a:t>
            </a:r>
            <a:r>
              <a:rPr lang="en-US" sz="1200" dirty="0">
                <a:latin typeface="Times New Roman"/>
                <a:cs typeface="Times New Roman"/>
              </a:rPr>
              <a:t> і </a:t>
            </a:r>
            <a:r>
              <a:rPr lang="en-US" sz="1200" dirty="0" err="1">
                <a:latin typeface="Times New Roman"/>
                <a:cs typeface="Times New Roman"/>
              </a:rPr>
              <a:t>замовлення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4. </a:t>
            </a:r>
            <a:r>
              <a:rPr lang="en-US" sz="1200" dirty="0" err="1">
                <a:latin typeface="Times New Roman"/>
                <a:cs typeface="Times New Roman"/>
              </a:rPr>
              <a:t>Структура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Проекту</a:t>
            </a:r>
            <a:endParaRPr lang="en-US" sz="12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а) </a:t>
            </a:r>
            <a:r>
              <a:rPr lang="en-US" sz="1200" dirty="0" err="1">
                <a:latin typeface="Times New Roman"/>
                <a:cs typeface="Times New Roman"/>
              </a:rPr>
              <a:t>Фронт-енд</a:t>
            </a:r>
            <a:r>
              <a:rPr lang="en-US" sz="1200" dirty="0">
                <a:latin typeface="Times New Roman"/>
                <a:cs typeface="Times New Roman"/>
              </a:rPr>
              <a:t>: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Інтерактивний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інтерфейс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який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взаємодіє</a:t>
            </a:r>
            <a:r>
              <a:rPr lang="en-US" sz="1200" dirty="0">
                <a:latin typeface="Times New Roman"/>
                <a:cs typeface="Times New Roman"/>
              </a:rPr>
              <a:t> з </a:t>
            </a:r>
            <a:r>
              <a:rPr lang="en-US" sz="1200" dirty="0" err="1">
                <a:latin typeface="Times New Roman"/>
                <a:cs typeface="Times New Roman"/>
              </a:rPr>
              <a:t>компонентами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системи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б) </a:t>
            </a:r>
            <a:r>
              <a:rPr lang="en-US" sz="1200" dirty="0" err="1">
                <a:latin typeface="Times New Roman"/>
                <a:cs typeface="Times New Roman"/>
              </a:rPr>
              <a:t>Бек-енд</a:t>
            </a:r>
            <a:r>
              <a:rPr lang="en-US" sz="1200" dirty="0">
                <a:latin typeface="Times New Roman"/>
                <a:cs typeface="Times New Roman"/>
              </a:rPr>
              <a:t>: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Відповідальний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обробку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користувацьких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запитів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управління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даними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забезпечення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безпеки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5. </a:t>
            </a:r>
            <a:r>
              <a:rPr lang="en-US" sz="1200" dirty="0" err="1">
                <a:latin typeface="Times New Roman"/>
                <a:cs typeface="Times New Roman"/>
              </a:rPr>
              <a:t>Інші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технології</a:t>
            </a:r>
            <a:endParaRPr lang="en-US" sz="12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а) HTML/CSS: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Використовуються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структуризації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стилізації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веб-сторінок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забезпечуючи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привабливий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вигляд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б) RESTful API: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Створення</a:t>
            </a:r>
            <a:r>
              <a:rPr lang="en-US" sz="1200" dirty="0">
                <a:latin typeface="Times New Roman"/>
                <a:cs typeface="Times New Roman"/>
              </a:rPr>
              <a:t> API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забезпечення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взаємодії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між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фронт-енд</a:t>
            </a:r>
            <a:r>
              <a:rPr lang="en-US" sz="1200" dirty="0">
                <a:latin typeface="Times New Roman"/>
                <a:cs typeface="Times New Roman"/>
              </a:rPr>
              <a:t> і </a:t>
            </a:r>
            <a:r>
              <a:rPr lang="en-US" sz="1200" dirty="0" err="1">
                <a:latin typeface="Times New Roman"/>
                <a:cs typeface="Times New Roman"/>
              </a:rPr>
              <a:t>бек-енд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частинами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програми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1CB9-9977-4CC7-91A3-3848CE3E51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86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/>
                <a:cs typeface="Times New Roman"/>
              </a:rPr>
              <a:t>а) </a:t>
            </a:r>
            <a:r>
              <a:rPr lang="en-US" sz="1200" dirty="0" err="1">
                <a:latin typeface="Times New Roman"/>
                <a:cs typeface="Times New Roman"/>
              </a:rPr>
              <a:t>Проведено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всебічний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аналіз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предметної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галузі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розвитку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інтернет-магазинів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/>
                <a:cs typeface="Times New Roman"/>
              </a:rPr>
              <a:t>б) </a:t>
            </a:r>
            <a:r>
              <a:rPr lang="en-US" sz="1200" dirty="0" err="1">
                <a:latin typeface="Times New Roman"/>
                <a:cs typeface="Times New Roman"/>
              </a:rPr>
              <a:t>Зосереджено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увагу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на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потребах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користувачів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актуальних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проблемах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електронної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комерції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/>
                <a:cs typeface="Times New Roman"/>
              </a:rPr>
              <a:t>в) </a:t>
            </a:r>
            <a:r>
              <a:rPr lang="en-US" sz="1200" dirty="0" err="1">
                <a:latin typeface="Times New Roman"/>
                <a:cs typeface="Times New Roman"/>
              </a:rPr>
              <a:t>Розроблено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веб-платформу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інтернет-магазину</a:t>
            </a:r>
            <a:r>
              <a:rPr lang="en-US" sz="1200" dirty="0">
                <a:latin typeface="Times New Roman"/>
                <a:cs typeface="Times New Roman"/>
              </a:rPr>
              <a:t> "ВКТ", </a:t>
            </a:r>
            <a:r>
              <a:rPr lang="en-US" sz="1200" dirty="0" err="1">
                <a:latin typeface="Times New Roman"/>
                <a:cs typeface="Times New Roman"/>
              </a:rPr>
              <a:t>яка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інтегрує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різноманітні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функції</a:t>
            </a:r>
            <a:r>
              <a:rPr lang="en-US" sz="1200" dirty="0">
                <a:latin typeface="Times New Roman"/>
                <a:cs typeface="Times New Roman"/>
              </a:rPr>
              <a:t>:</a:t>
            </a:r>
          </a:p>
          <a:p>
            <a:pPr marL="12001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Калькулятор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вартості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доставки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оцінки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витрат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 marL="12001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Модальні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вікна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реєстрації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користувачів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 marL="12001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Секції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улюблених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товарів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зручності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користувачів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 marL="12001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Фільтрація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сортування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товарів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покращення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навігації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 marL="12001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Система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відгуків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підвищення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якості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обслуговування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Times New Roman"/>
                <a:cs typeface="Times New Roman"/>
              </a:rPr>
              <a:t>Висновок</a:t>
            </a:r>
            <a:r>
              <a:rPr lang="en-US" sz="1200" dirty="0">
                <a:latin typeface="Times New Roman"/>
                <a:cs typeface="Times New Roman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Times New Roman"/>
                <a:cs typeface="Times New Roman"/>
              </a:rPr>
              <a:t>Створена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платформа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забезпечує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ефективне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управління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продажами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полегшує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процес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покупок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кінцевих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користувачів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що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підвищує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їхнє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задоволення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лояльність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бренду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1CB9-9977-4CC7-91A3-3848CE3E51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0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3248C-CC94-480F-95DA-176C20A5F474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5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F3453-D3C2-4CDC-BF25-CB00A51D2AC0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309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7D82A-345A-44E7-B3A8-3C26AE01238C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2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D7FD-2624-45C3-86DB-D0CF182061D8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05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90293-2F9D-4ACA-ADBB-4E8C1932BEEF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8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A301F-FD96-481E-B7EA-93D29A3997D4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69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485FE-7D9A-4DB1-B535-A58041FFD1A0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231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13BD-97BA-4522-B372-2F56EE043A30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9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7AB3-E053-4550-AC63-8993B469F8A7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F63A3B-78C7-47BE-AE5E-E10140E04643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99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5936-12CC-410E-99AF-8267637B9A7A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46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FF672-0112-4E1B-9F6C-FB7B0960C59B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4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F38D2B-5BFC-4489-9783-51709ECEAF5D}" type="datetime1">
              <a:rPr lang="en-US" smtClean="0"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3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286019" y="1153571"/>
            <a:ext cx="3595234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>
                <a:solidFill>
                  <a:srgbClr val="FFFFFF"/>
                </a:solidFill>
                <a:latin typeface="Times New Roman"/>
                <a:cs typeface="Times New Roman"/>
              </a:rPr>
              <a:t>КВАЛІФІКАЦІЙНА РОБОТА</a:t>
            </a:r>
            <a:endParaRPr lang="ru-RU" dirty="0"/>
          </a:p>
          <a:p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7744692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4000" dirty="0" err="1">
                <a:latin typeface="Times New Roman"/>
                <a:cs typeface="Times New Roman"/>
              </a:rPr>
              <a:t>Веб-застосунок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підтримки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роботи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магазину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вбудованої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техніки</a:t>
            </a:r>
            <a:endParaRPr lang="uk-UA" sz="4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4000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Виконав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ст</a:t>
            </a:r>
            <a:r>
              <a:rPr lang="en-US" dirty="0">
                <a:latin typeface="Times New Roman"/>
                <a:cs typeface="Times New Roman"/>
              </a:rPr>
              <a:t>. ПЗПІпз-23-1 </a:t>
            </a:r>
            <a:r>
              <a:rPr lang="en-US" dirty="0" err="1">
                <a:latin typeface="Times New Roman"/>
                <a:cs typeface="Times New Roman"/>
              </a:rPr>
              <a:t>Рожков</a:t>
            </a:r>
            <a:r>
              <a:rPr lang="en-US" dirty="0">
                <a:latin typeface="Times New Roman"/>
                <a:cs typeface="Times New Roman"/>
              </a:rPr>
              <a:t> Л.В.</a:t>
            </a:r>
          </a:p>
          <a:p>
            <a:r>
              <a:rPr lang="en-US" dirty="0" err="1">
                <a:latin typeface="Times New Roman"/>
                <a:cs typeface="Times New Roman"/>
              </a:rPr>
              <a:t>Керівник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uk-UA" dirty="0">
                <a:latin typeface="Times New Roman"/>
                <a:cs typeface="Times New Roman"/>
              </a:rPr>
              <a:t>Доц. Чуприна А.С</a:t>
            </a:r>
            <a:r>
              <a:rPr lang="en-US" dirty="0">
                <a:latin typeface="Times New Roman"/>
                <a:cs typeface="Times New Roman"/>
              </a:rPr>
              <a:t>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7A7BAC-0EBE-8B22-B4BD-8F484CD7A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4CE754-797E-4712-688E-B87CF3073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B63117-6268-BD82-BDB3-8EA0E0995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D932A-73E3-8797-5A94-F8FA3C4D17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5D77C77-5852-7719-59CF-AF331CE01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B37A89-5E79-9F26-9D55-D62723048586}"/>
              </a:ext>
            </a:extLst>
          </p:cNvPr>
          <p:cNvSpPr txBox="1"/>
          <p:nvPr/>
        </p:nvSpPr>
        <p:spPr>
          <a:xfrm>
            <a:off x="681925" y="2451315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uk-UA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І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НТЕРФЕЙС ДОДАТКУ</a:t>
            </a:r>
            <a:endParaRPr lang="ru-RU" b="1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Рисунок 4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F1C5ABD-2B76-BE80-348A-32F63946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207" y="1030762"/>
            <a:ext cx="7117154" cy="424258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274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A643F-6694-5B94-1F89-7264103A1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4869766-B02A-CF61-B545-E487E8927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918D4E4-EFDA-1654-5877-9BFD4CAB4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F55E7-AEF4-2AAC-AC22-53742CC14E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530CD25-9A63-AF0E-2D93-29715A3C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DE1AC5F-B893-28F9-A8A9-018132BDE18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05829" y="224060"/>
            <a:ext cx="8117225" cy="6701278"/>
          </a:xfrm>
        </p:spPr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 marL="0" indent="0">
              <a:buNone/>
            </a:pPr>
            <a:r>
              <a:rPr lang="en-US" sz="5000" dirty="0" err="1">
                <a:latin typeface="Times New Roman"/>
                <a:cs typeface="Times New Roman"/>
              </a:rPr>
              <a:t>Модальне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вікно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для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реєстрації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користувачів</a:t>
            </a:r>
            <a:endParaRPr lang="en-US" sz="50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&lt;div id="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registrationModal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class="modal"&gt;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&lt;div class="modal-content"&gt;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&lt;span class="close" id="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closeModal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"&gt;&amp;times;&lt;/span&gt;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&lt;h2&gt;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Реєстрація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&lt;/h2&gt;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&lt;form id="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registrationForm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 &lt;input type="text" id="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regName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placeholder="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Ваше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ім'я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required&gt;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 &lt;input type="email" id="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regEmail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placeholder="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Ваш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email" required&gt;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 &lt;input type="password" id="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regPassword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placeholder="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Пароль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required&gt;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 &lt;button type="submit"&gt;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Зареєструватися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&lt;/button&gt;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&lt;/form&gt;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&lt;/div&gt;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  <a:p>
            <a:pPr>
              <a:buNone/>
            </a:pPr>
            <a:endParaRPr lang="en-US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5000" dirty="0" err="1">
                <a:latin typeface="Times New Roman"/>
                <a:cs typeface="Times New Roman"/>
              </a:rPr>
              <a:t>Код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для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відкриття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та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закриття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модального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вікна</a:t>
            </a:r>
            <a:endParaRPr lang="en-US" sz="7000" dirty="0">
              <a:latin typeface="Times New Roman"/>
              <a:cs typeface="Times New Roman"/>
            </a:endParaRPr>
          </a:p>
          <a:p>
            <a:pPr>
              <a:buNone/>
            </a:pPr>
            <a:endParaRPr lang="en-US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Відкриття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модального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вікна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для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реєстрації</a:t>
            </a: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registerBtn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').onclick = function() {</a:t>
            </a: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registrationModal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style.display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"block";</a:t>
            </a: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Закриття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модального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вікна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реєстрації</a:t>
            </a: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closeModal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').onclick = function() {</a:t>
            </a: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registrationModal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style.display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"none";</a:t>
            </a: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FE7D2-7CA3-7844-023D-401D477717D0}"/>
              </a:ext>
            </a:extLst>
          </p:cNvPr>
          <p:cNvSpPr txBox="1"/>
          <p:nvPr/>
        </p:nvSpPr>
        <p:spPr>
          <a:xfrm>
            <a:off x="128668" y="470938"/>
            <a:ext cx="32004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ФРАГМЕНТИ КОДУ </a:t>
            </a:r>
            <a:r>
              <a:rPr lang="uk-UA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РОБОТИ З МОДАЛЬНИМИ ВІКНАМИ</a:t>
            </a:r>
            <a:endParaRPr lang="ru-RU" b="1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Рисунок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0" t="1530" r="23993" b="55561"/>
          <a:stretch/>
        </p:blipFill>
        <p:spPr bwMode="auto">
          <a:xfrm>
            <a:off x="790222" y="2717707"/>
            <a:ext cx="3365489" cy="11535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999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76534B-16C3-29DA-3F86-066C86B07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EDD41E-D8CE-C0B9-5BCC-B925C3E1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C5763F3-D0E3-5F53-B16F-08AA29514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BCEF63-899B-DBF9-0A81-65C4B63179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4F41CFB-8E51-8CA0-A48E-9618AC3CA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9B114-9240-3EEF-1693-BED268AB7BAB}"/>
              </a:ext>
            </a:extLst>
          </p:cNvPr>
          <p:cNvSpPr txBox="1"/>
          <p:nvPr/>
        </p:nvSpPr>
        <p:spPr>
          <a:xfrm>
            <a:off x="265707" y="1548179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uk-UA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І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НТЕРФЕЙС ДОДАТКУ (</a:t>
            </a:r>
            <a:r>
              <a:rPr lang="uk-UA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П</a:t>
            </a:r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анель</a:t>
            </a:r>
            <a:r>
              <a:rPr lang="uk-UA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адміністратора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 descr="Изображение выглядит как текст, снимок экрана, число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40ECD5C-6715-AE5C-F26B-BB37A14C5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612" y="-8774"/>
            <a:ext cx="7435250" cy="48748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Рисунок 8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AF83AC4-869E-296F-1BE8-65F98609A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068" y="2880781"/>
            <a:ext cx="5620932" cy="39859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912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4E349C-AAF5-9228-EA8E-1AFEFB177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5820DE-5394-BA1C-6340-C857142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2A04CBD-29DC-FB6C-B8DD-ED72FFE8F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494A26-D06E-2E5A-8258-5DBFB0B9BB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A0FEA50-38F7-5F1F-E19C-A7368A8F8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E3228-9F47-7685-87B5-D3445324B7DB}"/>
              </a:ext>
            </a:extLst>
          </p:cNvPr>
          <p:cNvSpPr txBox="1"/>
          <p:nvPr/>
        </p:nvSpPr>
        <p:spPr>
          <a:xfrm>
            <a:off x="302819" y="632882"/>
            <a:ext cx="27432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uk-UA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І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НТЕРФЕЙС ДОДАТКУ (</a:t>
            </a:r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Контакти</a:t>
            </a:r>
            <a:r>
              <a:rPr lang="uk-UA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,</a:t>
            </a:r>
          </a:p>
          <a:p>
            <a:pPr algn="ctr"/>
            <a:r>
              <a:rPr lang="uk-UA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Про нас)</a:t>
            </a:r>
            <a:endParaRPr lang="ru-RU" b="1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Рисунок 4" descr="Изображение выглядит как текст, снимок экрана, дисплей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7D41085-AAFF-BA61-8C5D-6B3262D6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25" y="-14598"/>
            <a:ext cx="7792530" cy="4566699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Рисунок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717" y="2999532"/>
            <a:ext cx="6841067" cy="3885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Изображение выглядит как текст, карта, диаграмма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CE0F96C-AE8E-A15E-7100-E6D03611D7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97" t="30993" r="15386" b="-1"/>
          <a:stretch/>
        </p:blipFill>
        <p:spPr>
          <a:xfrm>
            <a:off x="302819" y="2999532"/>
            <a:ext cx="5189682" cy="387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0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5E570-BDEA-3522-42EE-4EE190D8D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367E9D-6728-7D08-D84A-C50924DDA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BF1643D-7F0E-B667-FA0D-37D20D002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5AB703-EF5E-0C9C-2997-F2B4AF1580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27D0FA7-6056-8E7D-1A74-C3601A3A7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5173F-861E-6B53-436C-559159A590B0}"/>
              </a:ext>
            </a:extLst>
          </p:cNvPr>
          <p:cNvSpPr txBox="1"/>
          <p:nvPr/>
        </p:nvSpPr>
        <p:spPr>
          <a:xfrm>
            <a:off x="558165" y="1425049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uk-UA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І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НТЕРФЕЙС ДОДАТКУ (</a:t>
            </a:r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Духові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 </a:t>
            </a:r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шафи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ru-RU" b="1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3" name="Рисунок 2" descr="Изображение выглядит как текст, снимок экрана, программное обеспечение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1407FD0-F868-E0E8-A415-A270C528C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126" y="-158736"/>
            <a:ext cx="6938874" cy="4647662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Рисунок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24"/>
          <a:stretch/>
        </p:blipFill>
        <p:spPr bwMode="auto">
          <a:xfrm>
            <a:off x="7006080" y="3679190"/>
            <a:ext cx="5172075" cy="31788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207" y="3817717"/>
            <a:ext cx="4817110" cy="1659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84" y="5417006"/>
            <a:ext cx="6301105" cy="1482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880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BFCC77-665F-C26F-E584-2B6D14691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6A4ED4-C7D6-2BC9-D17F-543AD8139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0A3480F-FDAB-CB93-DA16-9EF4B6E73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8C6E38-0635-34EB-E2B2-E63E9FD6C4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9F338A0-1B65-0B7E-E553-69D79E87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886B6-091F-B348-73FE-2A88FC6F81AA}"/>
              </a:ext>
            </a:extLst>
          </p:cNvPr>
          <p:cNvSpPr txBox="1"/>
          <p:nvPr/>
        </p:nvSpPr>
        <p:spPr>
          <a:xfrm>
            <a:off x="681925" y="2451315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uk-UA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І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НТЕРФЕЙС ДОДАТКУ (</a:t>
            </a:r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Духові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 </a:t>
            </a:r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шафи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ru-RU" b="1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Рисунок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500" y="90310"/>
            <a:ext cx="6665478" cy="374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272" y="3972937"/>
            <a:ext cx="6423343" cy="2431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705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100688-4E11-097D-767C-BA5B730CF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39D5A2-7F1E-993E-317A-9E9EBD204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5E6C06D-0AA6-A85E-7294-F53CEDE6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0DC0D-2518-F168-ADF6-3D3B1847DE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2FC207B-7731-384C-82FD-AD79094C3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4CC1EAC-BB97-4D7A-7DA2-7873524735E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endParaRPr lang="en-US" sz="1400" b="1" dirty="0">
              <a:latin typeface="Times New Roman"/>
              <a:cs typeface="Courier New"/>
            </a:endParaRPr>
          </a:p>
          <a:p>
            <a:pPr>
              <a:buNone/>
            </a:pPr>
            <a:endParaRPr lang="en-US" sz="29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B4D25-41B3-1EAB-41E2-9CDEDC2ACD72}"/>
              </a:ext>
            </a:extLst>
          </p:cNvPr>
          <p:cNvSpPr txBox="1"/>
          <p:nvPr/>
        </p:nvSpPr>
        <p:spPr>
          <a:xfrm>
            <a:off x="681925" y="245131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Т</a:t>
            </a:r>
            <a:r>
              <a:rPr lang="ru-RU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Е</a:t>
            </a:r>
            <a:r>
              <a:rPr lang="ru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СТУВАННЯ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07467" y="699911"/>
            <a:ext cx="70442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Проведено мануальне тестування: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Панелі адміністратора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Калькулятора вартості доставки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Модальних вікон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Секції товарів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uk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Проведено тестування продуктивності та тестування </a:t>
            </a:r>
            <a:r>
              <a:rPr lang="uk-UA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юзабіліті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005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3DE5DE-8B48-F417-C87A-5302D2304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1423DD8-A8F2-0D2B-6107-293B7CB6D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9B7DBA5-63EE-0BED-4145-C0968E50D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14D84-8470-817D-AA65-76E54D651C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7A04346-5ED9-6F4B-08ED-0B0EA70C2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57C0ED-8C5E-AC53-3CE3-806EDF92599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endParaRPr lang="en-US" sz="1400" b="1" dirty="0">
              <a:latin typeface="Times New Roman"/>
              <a:cs typeface="Courier New"/>
            </a:endParaRPr>
          </a:p>
          <a:p>
            <a:pPr>
              <a:buNone/>
            </a:pPr>
            <a:endParaRPr lang="en-US" sz="29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BDE966-FB14-5575-4E6A-580E4E02760F}"/>
              </a:ext>
            </a:extLst>
          </p:cNvPr>
          <p:cNvSpPr txBox="1"/>
          <p:nvPr/>
        </p:nvSpPr>
        <p:spPr>
          <a:xfrm>
            <a:off x="681925" y="245131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ВИСНОВКИ</a:t>
            </a:r>
            <a:endParaRPr lang="ru-RU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B8CAA-E701-432D-7C3E-A62844AC5473}"/>
              </a:ext>
            </a:extLst>
          </p:cNvPr>
          <p:cNvSpPr txBox="1"/>
          <p:nvPr/>
        </p:nvSpPr>
        <p:spPr>
          <a:xfrm>
            <a:off x="4486534" y="454819"/>
            <a:ext cx="7147301" cy="5247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>
              <a:spcAft>
                <a:spcPts val="600"/>
              </a:spcAft>
            </a:pPr>
            <a:r>
              <a:rPr lang="uk-UA" sz="2000" dirty="0">
                <a:latin typeface="Times New Roman"/>
                <a:cs typeface="Times New Roman"/>
              </a:rPr>
              <a:t>	Проведено аналіз предметної галузі </a:t>
            </a:r>
          </a:p>
          <a:p>
            <a:pPr marL="457200">
              <a:spcAft>
                <a:spcPts val="600"/>
              </a:spcAft>
            </a:pPr>
            <a:r>
              <a:rPr lang="uk-UA" sz="2000" dirty="0">
                <a:latin typeface="Times New Roman"/>
                <a:cs typeface="Times New Roman"/>
              </a:rPr>
              <a:t>	Розроблено веб-застосунок інтернет-магазину "ВКТ", який інтегрує різноманітні функції:</a:t>
            </a:r>
          </a:p>
          <a:p>
            <a:pPr marL="12001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uk-UA" sz="2000" dirty="0">
                <a:latin typeface="Times New Roman"/>
                <a:cs typeface="Times New Roman"/>
              </a:rPr>
              <a:t>Калькулятор вартості доставки для оцінки витрат.</a:t>
            </a:r>
          </a:p>
          <a:p>
            <a:pPr marL="12001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uk-UA" sz="2000" dirty="0">
                <a:latin typeface="Times New Roman"/>
                <a:cs typeface="Times New Roman"/>
              </a:rPr>
              <a:t>Модальні вікна для реєстрації користувачів.</a:t>
            </a:r>
          </a:p>
          <a:p>
            <a:pPr marL="12001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uk-UA" sz="2000" dirty="0">
                <a:latin typeface="Times New Roman"/>
                <a:cs typeface="Times New Roman"/>
              </a:rPr>
              <a:t>Секції улюблених товарів для зручності користувачів.</a:t>
            </a:r>
          </a:p>
          <a:p>
            <a:pPr marL="12001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uk-UA" sz="2000" dirty="0">
                <a:latin typeface="Times New Roman"/>
                <a:cs typeface="Times New Roman"/>
              </a:rPr>
              <a:t>Фільтрація та сортування товарів для покращення навігації.</a:t>
            </a:r>
          </a:p>
          <a:p>
            <a:pPr marL="12001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uk-UA" sz="2000" dirty="0">
                <a:latin typeface="Times New Roman"/>
                <a:cs typeface="Times New Roman"/>
              </a:rPr>
              <a:t>Система відгуків для підвищення якості обслуговування.</a:t>
            </a:r>
          </a:p>
          <a:p>
            <a:pPr lvl="1">
              <a:spcAft>
                <a:spcPts val="600"/>
              </a:spcAft>
            </a:pPr>
            <a:r>
              <a:rPr lang="uk-UA" sz="2000" dirty="0">
                <a:latin typeface="Times New Roman"/>
                <a:cs typeface="Times New Roman"/>
              </a:rPr>
              <a:t>	Створена платформа забезпечує ефективне управління продажами та полегшує процес покупок для кінцевих користувачів, що підвищує їхнє задоволення та лояльність до бренду.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00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89218F-4721-79E7-0904-97A1027A3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60A3BB2-4E14-4EA9-D54E-1B3346D68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C2A5197-45EF-795F-1ADB-E925DB38F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DD0FE-B3B5-94C8-88FA-5FA4E79755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436" y="1198418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МЕТА РОБОТИ</a:t>
            </a:r>
            <a:endParaRPr lang="ru-RU" sz="28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70A015A-EFC7-451A-7C33-21DAC73C7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2B92BC-AB82-4A84-3E15-BFC415608D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 </a:t>
            </a:r>
            <a:r>
              <a:rPr lang="en-US" sz="3200" dirty="0">
                <a:latin typeface="Times New Roman"/>
                <a:cs typeface="Times New Roman"/>
              </a:rPr>
              <a:t> </a:t>
            </a:r>
            <a:r>
              <a:rPr lang="uk-UA" sz="3200" dirty="0">
                <a:latin typeface="Times New Roman"/>
                <a:cs typeface="Times New Roman"/>
              </a:rPr>
              <a:t>Метою розробки є створення веб-застосунку для ефективного управління інтернет-магазином вбудованої техніки, що включає:</a:t>
            </a:r>
          </a:p>
          <a:p>
            <a:r>
              <a:rPr lang="uk-UA" dirty="0">
                <a:latin typeface="Times New Roman"/>
                <a:cs typeface="Times New Roman"/>
              </a:rPr>
              <a:t>Інвентаризацію товарів</a:t>
            </a:r>
          </a:p>
          <a:p>
            <a:r>
              <a:rPr lang="uk-UA" dirty="0">
                <a:latin typeface="Times New Roman"/>
                <a:cs typeface="Times New Roman"/>
              </a:rPr>
              <a:t>Управління замовленнями</a:t>
            </a:r>
          </a:p>
          <a:p>
            <a:r>
              <a:rPr lang="uk-UA" dirty="0">
                <a:latin typeface="Times New Roman"/>
                <a:cs typeface="Times New Roman"/>
              </a:rPr>
              <a:t>Підвищення рівня обслуговування</a:t>
            </a:r>
            <a:endParaRPr lang="uk-UA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z="2000" smtClean="0"/>
              <a:t>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108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7670A7-73E8-7BAF-FDFD-89F9962A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FBB9363-BA57-8737-5C84-F983600A4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6D075C-B449-8695-3BA1-7E47ECF0D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48FB79-00B4-C0B1-A3FF-3E18F84712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8707" y="1153571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ПРОБЛЕМИ ПРЕДМЕТНОЇ ГАЛУЗІ</a:t>
            </a:r>
            <a:endParaRPr lang="ru-RU" sz="28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A20DCD4B-1A9D-1B78-6A48-6ECBD0E2A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C6E7FF-EE38-FE89-B090-09F6038B6D9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Times New Roman"/>
                <a:cs typeface="Times New Roman"/>
              </a:rPr>
              <a:t> </a:t>
            </a:r>
            <a:r>
              <a:rPr lang="en-US" sz="4400" dirty="0">
                <a:latin typeface="Times New Roman"/>
                <a:cs typeface="Times New Roman"/>
              </a:rPr>
              <a:t> </a:t>
            </a:r>
          </a:p>
          <a:p>
            <a:r>
              <a:rPr lang="uk-UA" sz="3200" dirty="0">
                <a:latin typeface="Times New Roman"/>
                <a:ea typeface="+mn-lt"/>
                <a:cs typeface="+mn-lt"/>
              </a:rPr>
              <a:t>Зростаюча конкуренція</a:t>
            </a:r>
          </a:p>
          <a:p>
            <a:r>
              <a:rPr lang="uk-UA" sz="3200" dirty="0">
                <a:latin typeface="Times New Roman"/>
                <a:ea typeface="+mn-lt"/>
                <a:cs typeface="+mn-lt"/>
              </a:rPr>
              <a:t>Потреба у персоналізації</a:t>
            </a:r>
          </a:p>
          <a:p>
            <a:r>
              <a:rPr lang="uk-UA" sz="3200" dirty="0">
                <a:latin typeface="Times New Roman"/>
                <a:ea typeface="+mn-lt"/>
                <a:cs typeface="+mn-lt"/>
              </a:rPr>
              <a:t>Управління запасами</a:t>
            </a:r>
          </a:p>
          <a:p>
            <a:r>
              <a:rPr lang="uk-UA" sz="3200" dirty="0">
                <a:latin typeface="Times New Roman"/>
                <a:ea typeface="+mn-lt"/>
                <a:cs typeface="+mn-lt"/>
              </a:rPr>
              <a:t>Доступність інформації</a:t>
            </a:r>
          </a:p>
          <a:p>
            <a:r>
              <a:rPr lang="uk-UA" sz="3200" dirty="0">
                <a:latin typeface="Times New Roman"/>
                <a:ea typeface="+mn-lt"/>
                <a:cs typeface="+mn-lt"/>
              </a:rPr>
              <a:t>Екологічність продукції</a:t>
            </a:r>
          </a:p>
          <a:p>
            <a:r>
              <a:rPr lang="uk-UA" sz="3200" dirty="0">
                <a:latin typeface="Times New Roman"/>
                <a:ea typeface="+mn-lt"/>
                <a:cs typeface="+mn-lt"/>
              </a:rPr>
              <a:t>Технологічна відсталість</a:t>
            </a:r>
          </a:p>
          <a:p>
            <a:r>
              <a:rPr lang="uk-UA" sz="3200" dirty="0">
                <a:latin typeface="Times New Roman"/>
                <a:ea typeface="+mn-lt"/>
                <a:cs typeface="+mn-lt"/>
              </a:rPr>
              <a:t>Високі витрати на маркетинг</a:t>
            </a:r>
            <a:endParaRPr lang="uk-UA" sz="3200" dirty="0">
              <a:latin typeface="Times New Roman"/>
              <a:cs typeface="Times New Roman"/>
            </a:endParaRPr>
          </a:p>
          <a:p>
            <a:endParaRPr lang="uk-UA" sz="1800" dirty="0">
              <a:latin typeface="Times New Roman"/>
              <a:cs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90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5C19D8-7DC7-F7AA-BA0C-FC5550430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886DAE-F252-F4D7-D334-D8AAD7DA8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8203A8-4568-A35D-340F-DA34689DB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75CE0D-187D-BEAD-EAF2-A4B3C4ADAA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6682" y="1198418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АНАЛІЗ КОНКУРЕНТІВ</a:t>
            </a:r>
            <a:endParaRPr lang="ru-RU" sz="28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E43306A-5130-DC55-287C-4A1DF0C16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EF76A3-E2FE-E654-7D34-18B025EA96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/>
                <a:cs typeface="Times New Roman"/>
              </a:rPr>
              <a:t> </a:t>
            </a:r>
            <a:r>
              <a:rPr lang="en-US" dirty="0">
                <a:latin typeface="Times New Roman"/>
                <a:cs typeface="Times New Roman"/>
              </a:rPr>
              <a:t> </a:t>
            </a:r>
          </a:p>
          <a:p>
            <a:pPr marL="0" indent="0">
              <a:buNone/>
            </a:pPr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D8C12185-8772-2D61-51E3-F6DF9EF04F13}"/>
              </a:ext>
            </a:extLst>
          </p:cNvPr>
          <p:cNvSpPr txBox="1">
            <a:spLocks/>
          </p:cNvSpPr>
          <p:nvPr/>
        </p:nvSpPr>
        <p:spPr>
          <a:xfrm>
            <a:off x="8352198" y="671857"/>
            <a:ext cx="3254642" cy="5628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Times New Roman"/>
                <a:cs typeface="Times New Roman"/>
              </a:rPr>
              <a:t> </a:t>
            </a:r>
            <a:endParaRPr lang="ru-RU" dirty="0"/>
          </a:p>
          <a:p>
            <a:pPr marL="0" indent="0">
              <a:buNone/>
            </a:pPr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/>
          </a:p>
          <a:p>
            <a:pPr marL="0" indent="0">
              <a:buNone/>
            </a:pPr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r>
              <a:rPr lang="en-US" sz="1800" dirty="0">
                <a:latin typeface="Times New Roman"/>
                <a:cs typeface="Times New Roman"/>
              </a:rPr>
              <a:t>.</a:t>
            </a: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F9F7BB22-4176-6E98-8512-0C23B394EC21}"/>
              </a:ext>
            </a:extLst>
          </p:cNvPr>
          <p:cNvSpPr txBox="1">
            <a:spLocks/>
          </p:cNvSpPr>
          <p:nvPr/>
        </p:nvSpPr>
        <p:spPr>
          <a:xfrm>
            <a:off x="4157421" y="309498"/>
            <a:ext cx="4013232" cy="6393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Times New Roman"/>
                <a:cs typeface="Times New Roman"/>
              </a:rPr>
              <a:t> </a:t>
            </a:r>
            <a:endParaRPr lang="ru-RU" dirty="0"/>
          </a:p>
          <a:p>
            <a:pPr marL="0" indent="0">
              <a:buNone/>
            </a:pPr>
            <a:endParaRPr lang="en-US" sz="1400" dirty="0">
              <a:latin typeface="Times New Roman"/>
              <a:ea typeface="+mn-lt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76994F3F-B123-A569-2422-D6F191972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156845"/>
              </p:ext>
            </p:extLst>
          </p:nvPr>
        </p:nvGraphicFramePr>
        <p:xfrm>
          <a:off x="4237895" y="309498"/>
          <a:ext cx="7607423" cy="60939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3181">
                  <a:extLst>
                    <a:ext uri="{9D8B030D-6E8A-4147-A177-3AD203B41FA5}">
                      <a16:colId xmlns:a16="http://schemas.microsoft.com/office/drawing/2014/main" val="2101187236"/>
                    </a:ext>
                  </a:extLst>
                </a:gridCol>
                <a:gridCol w="1748063">
                  <a:extLst>
                    <a:ext uri="{9D8B030D-6E8A-4147-A177-3AD203B41FA5}">
                      <a16:colId xmlns:a16="http://schemas.microsoft.com/office/drawing/2014/main" val="270020925"/>
                    </a:ext>
                  </a:extLst>
                </a:gridCol>
                <a:gridCol w="2026163">
                  <a:extLst>
                    <a:ext uri="{9D8B030D-6E8A-4147-A177-3AD203B41FA5}">
                      <a16:colId xmlns:a16="http://schemas.microsoft.com/office/drawing/2014/main" val="543408440"/>
                    </a:ext>
                  </a:extLst>
                </a:gridCol>
                <a:gridCol w="1370016">
                  <a:extLst>
                    <a:ext uri="{9D8B030D-6E8A-4147-A177-3AD203B41FA5}">
                      <a16:colId xmlns:a16="http://schemas.microsoft.com/office/drawing/2014/main" val="2831612497"/>
                    </a:ext>
                  </a:extLst>
                </a:gridCol>
              </a:tblGrid>
              <a:tr h="5522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Параметр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Розетка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Фокстрот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Comfy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281554"/>
                  </a:ext>
                </a:extLst>
              </a:tr>
              <a:tr h="7297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Асортимент 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Широкий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Різноманітний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Широкий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140089"/>
                  </a:ext>
                </a:extLst>
              </a:tr>
              <a:tr h="10058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Ціни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Середні - високі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Конкурентні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Середні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83388"/>
                  </a:ext>
                </a:extLst>
              </a:tr>
              <a:tr h="7297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Наявність акцій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Часті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Часті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Часті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343404"/>
                  </a:ext>
                </a:extLst>
              </a:tr>
              <a:tr h="10846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Користувацький інтерфейс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Зручний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Зручний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Зручний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293525"/>
                  </a:ext>
                </a:extLst>
              </a:tr>
              <a:tr h="7297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Доставка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Швидка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Швидка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Швидка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06611"/>
                  </a:ext>
                </a:extLst>
              </a:tr>
              <a:tr h="126218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Консультації/Обслуговування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Високий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Середній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uk-UA" sz="2000" noProof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Помірний</a:t>
                      </a:r>
                      <a:endParaRPr lang="uk-UA" sz="2000" noProof="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280739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28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0DD6A3-1FF5-C8BB-235B-7AE3E5119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DED192-B90E-11AE-9CD6-80F57D379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3482055-E54D-3B1E-158C-EEA3949A8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EBD39-6750-40DF-5D6A-7ABF22F603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8707" y="1153571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ПОСТАНОВКА ЗАДАЧІ</a:t>
            </a:r>
            <a:endParaRPr lang="ru-RU" sz="2800" b="1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6FEEEE5-9A5D-F10B-1E32-90C514F5C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725FD0F-BE53-5B87-87C7-62A446ABA3B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/>
                <a:cs typeface="Times New Roman"/>
              </a:rPr>
              <a:t> </a:t>
            </a:r>
            <a:r>
              <a:rPr lang="en-US" dirty="0">
                <a:latin typeface="Times New Roman"/>
                <a:cs typeface="Times New Roman"/>
              </a:rPr>
              <a:t> </a:t>
            </a: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uk-UA" dirty="0">
                <a:latin typeface="Times New Roman"/>
                <a:ea typeface="+mn-lt"/>
                <a:cs typeface="Times New Roman"/>
              </a:rPr>
              <a:t>Необхідно розробити веб-застосунок для управління інтернет-магазином, що спеціалізується на продажу вбудованої кухонної техніки. </a:t>
            </a:r>
          </a:p>
          <a:p>
            <a:pPr marL="0" indent="0">
              <a:buNone/>
            </a:pPr>
            <a:r>
              <a:rPr lang="uk-UA" dirty="0">
                <a:latin typeface="Times New Roman"/>
                <a:ea typeface="+mn-lt"/>
                <a:cs typeface="Times New Roman"/>
              </a:rPr>
              <a:t>Основні завдання:</a:t>
            </a:r>
            <a:endParaRPr lang="uk-UA" dirty="0">
              <a:latin typeface="Times New Roman"/>
              <a:cs typeface="Times New Roman"/>
            </a:endParaRPr>
          </a:p>
          <a:p>
            <a:r>
              <a:rPr lang="uk-UA" sz="2400" dirty="0">
                <a:latin typeface="Times New Roman"/>
                <a:ea typeface="+mn-lt"/>
                <a:cs typeface="Times New Roman"/>
              </a:rPr>
              <a:t>Управління асортиментом</a:t>
            </a:r>
            <a:endParaRPr lang="uk-UA" sz="2400" dirty="0">
              <a:latin typeface="Times New Roman"/>
              <a:cs typeface="Times New Roman"/>
            </a:endParaRPr>
          </a:p>
          <a:p>
            <a:r>
              <a:rPr lang="uk-UA" sz="2400" dirty="0">
                <a:latin typeface="Times New Roman"/>
                <a:ea typeface="+mn-lt"/>
                <a:cs typeface="Times New Roman"/>
              </a:rPr>
              <a:t>Реалізація функцій додавання, редагування та видалення товарів із каталогу</a:t>
            </a:r>
            <a:endParaRPr lang="uk-UA" sz="2400" dirty="0">
              <a:latin typeface="Times New Roman"/>
              <a:cs typeface="Times New Roman"/>
            </a:endParaRPr>
          </a:p>
          <a:p>
            <a:r>
              <a:rPr lang="uk-UA" sz="2400" dirty="0">
                <a:latin typeface="Times New Roman"/>
                <a:ea typeface="+mn-lt"/>
                <a:cs typeface="Times New Roman"/>
              </a:rPr>
              <a:t>Інтуїтивно зрозумілий інтерфейс</a:t>
            </a:r>
            <a:endParaRPr lang="uk-UA" sz="2400" dirty="0">
              <a:latin typeface="Times New Roman"/>
              <a:cs typeface="Times New Roman"/>
            </a:endParaRPr>
          </a:p>
          <a:p>
            <a:r>
              <a:rPr lang="uk-UA" sz="2400" dirty="0" err="1">
                <a:latin typeface="Times New Roman"/>
                <a:ea typeface="+mn-lt"/>
                <a:cs typeface="Times New Roman"/>
              </a:rPr>
              <a:t>Кастомізація</a:t>
            </a:r>
            <a:r>
              <a:rPr lang="uk-UA" sz="2400" dirty="0">
                <a:latin typeface="Times New Roman"/>
                <a:ea typeface="+mn-lt"/>
                <a:cs typeface="Times New Roman"/>
              </a:rPr>
              <a:t> застосунку під потреби магазина вбудованої техніки</a:t>
            </a:r>
            <a:endParaRPr lang="uk-UA" sz="3200" dirty="0">
              <a:latin typeface="Times New Roman"/>
              <a:cs typeface="Times New Roman"/>
            </a:endParaRPr>
          </a:p>
          <a:p>
            <a:endParaRPr lang="uk-UA" sz="3200" dirty="0">
              <a:latin typeface="Times New Roman"/>
              <a:cs typeface="Times New Roman"/>
            </a:endParaRPr>
          </a:p>
          <a:p>
            <a:endParaRPr lang="uk-UA" sz="1800" dirty="0">
              <a:latin typeface="Times New Roman"/>
              <a:cs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154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8A14B7-0ED8-452B-4091-CBC6CBA4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5350D-1B16-1297-701B-40702C4ADDB7}"/>
              </a:ext>
            </a:extLst>
          </p:cNvPr>
          <p:cNvSpPr txBox="1"/>
          <p:nvPr/>
        </p:nvSpPr>
        <p:spPr>
          <a:xfrm>
            <a:off x="-3048" y="2474893"/>
            <a:ext cx="226047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USE CASE ДІАГРАМА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48"/>
          <a:stretch/>
        </p:blipFill>
        <p:spPr>
          <a:xfrm>
            <a:off x="2464366" y="0"/>
            <a:ext cx="9727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45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B55F6-D20D-9651-7DBC-571F20DD7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59574-4A79-90EC-DF3F-26319BFC8A89}"/>
              </a:ext>
            </a:extLst>
          </p:cNvPr>
          <p:cNvSpPr txBox="1"/>
          <p:nvPr/>
        </p:nvSpPr>
        <p:spPr>
          <a:xfrm>
            <a:off x="681925" y="2451315"/>
            <a:ext cx="32856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ER - ДІАГРАМА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74FA7-7553-92AD-1D59-92B8E66E26D8}"/>
              </a:ext>
            </a:extLst>
          </p:cNvPr>
          <p:cNvSpPr txBox="1"/>
          <p:nvPr/>
        </p:nvSpPr>
        <p:spPr>
          <a:xfrm>
            <a:off x="1286360" y="6219986"/>
            <a:ext cx="96141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ДІАГРАМА РОЗГОРТАННЯ ПРОГРАМНОЇ СИСТЕМИ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546" y="585891"/>
            <a:ext cx="8946991" cy="477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584BE8-86D8-9980-3057-1D45CF0DB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E785B5F-5F50-64B0-750B-F5BA43589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E9A1725-E396-0305-D39B-03CF9DE72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44A0F04-1134-8AF4-BC72-BEE0E8DE4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1E1241-691B-7AA9-B89A-AAFAA2F5DA0A}"/>
              </a:ext>
            </a:extLst>
          </p:cNvPr>
          <p:cNvSpPr txBox="1"/>
          <p:nvPr/>
        </p:nvSpPr>
        <p:spPr>
          <a:xfrm>
            <a:off x="508852" y="2455479"/>
            <a:ext cx="32856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ER - ДІАГРАМА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272" y="41275"/>
            <a:ext cx="7515876" cy="681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6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8F9A98-3128-7713-D250-5D00BB035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E56FA-9FEC-7FE1-C419-F98639649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02EEED-541D-107B-5014-29A838B21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CBE21B-3EEF-6CD7-18E9-30B07D6671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845BDCBD-50D9-5D4E-FDE5-D66496CF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42E853-74BE-90D4-40D9-DAB5B1DD71C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Times New Roman"/>
                <a:cs typeface="Times New Roman"/>
              </a:rPr>
              <a:t>  </a:t>
            </a:r>
            <a:endParaRPr lang="en-US" sz="1400" dirty="0" err="1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400" dirty="0" err="1">
              <a:latin typeface="Times New Roman"/>
              <a:cs typeface="Times New Roman"/>
            </a:endParaRPr>
          </a:p>
          <a:p>
            <a:pPr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7F8AC-CD9A-1540-9E2C-2F3086FA3392}"/>
              </a:ext>
            </a:extLst>
          </p:cNvPr>
          <p:cNvSpPr txBox="1"/>
          <p:nvPr/>
        </p:nvSpPr>
        <p:spPr>
          <a:xfrm>
            <a:off x="681925" y="2451315"/>
            <a:ext cx="292718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ВИКОРИСТАНІ ТЕХНОЛОГІЇ</a:t>
            </a:r>
            <a:endParaRPr lang="ru-RU" b="1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Рисунок 4" descr="Изображение выглядит как Графика, Шрифт, графический дизайн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CF4EB50-A1A0-370B-4EDD-8A7A16B38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151" y="4300780"/>
            <a:ext cx="2027695" cy="201478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Шрифт, Графика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D42A0FB-A6D0-7A4E-6066-9C1E77454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347" y="4297550"/>
            <a:ext cx="1536917" cy="1640239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символ, снимок экрана, логотип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D4CE8B9-3F27-E86B-7B4B-E283AC3C4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109" y="377772"/>
            <a:ext cx="1924374" cy="1937289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График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0761715-56CA-573D-3EF2-9B0DDA4F8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0694" y="2299155"/>
            <a:ext cx="1808137" cy="1859798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Графи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031F808-D176-65D0-3593-9EFCCC924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9016" y="277677"/>
            <a:ext cx="1627322" cy="1743559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Графика, графический дизайн, Красочность, графическая вста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66B8307-19FE-FC66-A5A1-662ABE0AC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4431" y="416517"/>
            <a:ext cx="1950204" cy="1898544"/>
          </a:xfrm>
          <a:prstGeom prst="rect">
            <a:avLst/>
          </a:prstGeom>
        </p:spPr>
      </p:pic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1028" name="Picture 4" descr="MySQL — Википедия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83" y="2510371"/>
            <a:ext cx="2085689" cy="14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729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1520</Words>
  <Application>Microsoft Office PowerPoint</Application>
  <PresentationFormat>Широкий екран</PresentationFormat>
  <Paragraphs>287</Paragraphs>
  <Slides>17</Slides>
  <Notes>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Courier New</vt:lpstr>
      <vt:lpstr>Times New Roman</vt:lpstr>
      <vt:lpstr>Office Theme</vt:lpstr>
      <vt:lpstr>КВАЛІФІКАЦІЙНА РОБОТА </vt:lpstr>
      <vt:lpstr>МЕТА РОБОТИ  </vt:lpstr>
      <vt:lpstr>ПРОБЛЕМИ ПРЕДМЕТНОЇ ГАЛУЗІ   </vt:lpstr>
      <vt:lpstr>АНАЛІЗ КОНКУРЕНТІВ    </vt:lpstr>
      <vt:lpstr>ПОСТАНОВКА ЗАДАЧІ    </vt:lpstr>
      <vt:lpstr>Презентація PowerPoint</vt:lpstr>
      <vt:lpstr>Презентація PowerPoint</vt:lpstr>
      <vt:lpstr>Презентація PowerPoint</vt:lpstr>
      <vt:lpstr>    </vt:lpstr>
      <vt:lpstr>    </vt:lpstr>
      <vt:lpstr>    </vt:lpstr>
      <vt:lpstr>    </vt:lpstr>
      <vt:lpstr>    </vt:lpstr>
      <vt:lpstr>    </vt:lpstr>
      <vt:lpstr>    </vt:lpstr>
      <vt:lpstr>    </vt:lpstr>
      <vt:lpstr>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КВАЛІФІКАЦІЙНА РОБОТА</dc:title>
  <dc:creator>UserHome</dc:creator>
  <cp:lastModifiedBy>Ленид Рожков</cp:lastModifiedBy>
  <cp:revision>500</cp:revision>
  <dcterms:created xsi:type="dcterms:W3CDTF">2025-06-21T17:26:56Z</dcterms:created>
  <dcterms:modified xsi:type="dcterms:W3CDTF">2025-06-24T05:57:07Z</dcterms:modified>
</cp:coreProperties>
</file>